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429" r:id="rId2"/>
    <p:sldId id="435" r:id="rId3"/>
    <p:sldId id="437" r:id="rId4"/>
    <p:sldId id="432" r:id="rId5"/>
    <p:sldId id="422" r:id="rId6"/>
    <p:sldId id="436" r:id="rId7"/>
    <p:sldId id="431" r:id="rId8"/>
    <p:sldId id="415" r:id="rId9"/>
    <p:sldId id="425" r:id="rId10"/>
  </p:sldIdLst>
  <p:sldSz cx="13442950" cy="7561263"/>
  <p:notesSz cx="6692900" cy="9867900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5323" userDrawn="1">
          <p15:clr>
            <a:srgbClr val="A4A3A4"/>
          </p15:clr>
        </p15:guide>
        <p15:guide id="6" pos="1309" userDrawn="1">
          <p15:clr>
            <a:srgbClr val="A4A3A4"/>
          </p15:clr>
        </p15:guide>
        <p15:guide id="7" pos="2883" userDrawn="1">
          <p15:clr>
            <a:srgbClr val="A4A3A4"/>
          </p15:clr>
        </p15:guide>
        <p15:guide id="8" pos="9500" userDrawn="1">
          <p15:clr>
            <a:srgbClr val="A4A3A4"/>
          </p15:clr>
        </p15:guide>
        <p15:guide id="9" pos="10204" userDrawn="1">
          <p15:clr>
            <a:srgbClr val="A4A3A4"/>
          </p15:clr>
        </p15:guide>
        <p15:guide id="10" pos="958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886" userDrawn="1">
          <p15:clr>
            <a:srgbClr val="A4A3A4"/>
          </p15:clr>
        </p15:guide>
        <p15:guide id="15" pos="9480" userDrawn="1">
          <p15:clr>
            <a:srgbClr val="A4A3A4"/>
          </p15:clr>
        </p15:guide>
        <p15:guide id="16" pos="10197" userDrawn="1">
          <p15:clr>
            <a:srgbClr val="A4A3A4"/>
          </p15:clr>
        </p15:guide>
        <p15:guide id="17" pos="950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5826" userDrawn="1">
          <p15:clr>
            <a:srgbClr val="A4A3A4"/>
          </p15:clr>
        </p15:guide>
        <p15:guide id="22" pos="9625" userDrawn="1">
          <p15:clr>
            <a:srgbClr val="A4A3A4"/>
          </p15:clr>
        </p15:guide>
        <p15:guide id="23" pos="9479" userDrawn="1">
          <p15:clr>
            <a:srgbClr val="A4A3A4"/>
          </p15:clr>
        </p15:guide>
        <p15:guide id="24" pos="4234" userDrawn="1">
          <p15:clr>
            <a:srgbClr val="A4A3A4"/>
          </p15:clr>
        </p15:guide>
        <p15:guide id="25" pos="1041" userDrawn="1">
          <p15:clr>
            <a:srgbClr val="A4A3A4"/>
          </p15:clr>
        </p15:guide>
        <p15:guide id="26" pos="2293" userDrawn="1">
          <p15:clr>
            <a:srgbClr val="A4A3A4"/>
          </p15:clr>
        </p15:guide>
        <p15:guide id="27" pos="7557" userDrawn="1">
          <p15:clr>
            <a:srgbClr val="A4A3A4"/>
          </p15:clr>
        </p15:guide>
        <p15:guide id="28" pos="8117" userDrawn="1">
          <p15:clr>
            <a:srgbClr val="A4A3A4"/>
          </p15:clr>
        </p15:guide>
        <p15:guide id="29" pos="762" userDrawn="1">
          <p15:clr>
            <a:srgbClr val="A4A3A4"/>
          </p15:clr>
        </p15:guide>
        <p15:guide id="30" pos="2296" userDrawn="1">
          <p15:clr>
            <a:srgbClr val="A4A3A4"/>
          </p15:clr>
        </p15:guide>
        <p15:guide id="31" pos="7540" userDrawn="1">
          <p15:clr>
            <a:srgbClr val="A4A3A4"/>
          </p15:clr>
        </p15:guide>
        <p15:guide id="32" pos="8111" userDrawn="1">
          <p15:clr>
            <a:srgbClr val="A4A3A4"/>
          </p15:clr>
        </p15:guide>
        <p15:guide id="33" pos="756" userDrawn="1">
          <p15:clr>
            <a:srgbClr val="A4A3A4"/>
          </p15:clr>
        </p15:guide>
        <p15:guide id="34" pos="4634" userDrawn="1">
          <p15:clr>
            <a:srgbClr val="A4A3A4"/>
          </p15:clr>
        </p15:guide>
        <p15:guide id="35" pos="7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E8E8E8"/>
    <a:srgbClr val="53C953"/>
    <a:srgbClr val="2F527D"/>
    <a:srgbClr val="D4BF90"/>
    <a:srgbClr val="6398C6"/>
    <a:srgbClr val="FACBB4"/>
    <a:srgbClr val="F8AA79"/>
    <a:srgbClr val="E78C41"/>
    <a:srgbClr val="C27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0" autoAdjust="0"/>
    <p:restoredTop sz="91254" autoAdjust="0"/>
  </p:normalViewPr>
  <p:slideViewPr>
    <p:cSldViewPr showGuides="1">
      <p:cViewPr>
        <p:scale>
          <a:sx n="50" d="100"/>
          <a:sy n="50" d="100"/>
        </p:scale>
        <p:origin x="-1176" y="-624"/>
      </p:cViewPr>
      <p:guideLst>
        <p:guide orient="horz" pos="2382"/>
        <p:guide orient="horz" pos="1116"/>
        <p:guide orient="horz" pos="348"/>
        <p:guide orient="horz" pos="4470"/>
        <p:guide orient="horz" pos="2381"/>
        <p:guide orient="horz" pos="657"/>
        <p:guide orient="horz" pos="4422"/>
        <p:guide orient="horz" pos="975"/>
        <p:guide orient="horz" pos="340"/>
        <p:guide orient="horz" pos="4468"/>
        <p:guide pos="5323"/>
        <p:guide pos="1309"/>
        <p:guide pos="2883"/>
        <p:guide pos="9500"/>
        <p:guide pos="10204"/>
        <p:guide pos="958"/>
        <p:guide pos="2886"/>
        <p:guide pos="9480"/>
        <p:guide pos="10197"/>
        <p:guide pos="950"/>
        <p:guide pos="5826"/>
        <p:guide pos="9625"/>
        <p:guide pos="9479"/>
        <p:guide pos="4234"/>
        <p:guide pos="1041"/>
        <p:guide pos="2293"/>
        <p:guide pos="7557"/>
        <p:guide pos="8117"/>
        <p:guide pos="762"/>
        <p:guide pos="2296"/>
        <p:guide pos="7540"/>
        <p:guide pos="8111"/>
        <p:guide pos="756"/>
        <p:guide pos="4634"/>
        <p:guide pos="765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6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108" y="16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3975" y="741363"/>
            <a:ext cx="65849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05" tIns="45103" rIns="90205" bIns="4510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76"/>
            <a:ext cx="5354320" cy="4440555"/>
          </a:xfrm>
          <a:prstGeom prst="rect">
            <a:avLst/>
          </a:prstGeom>
        </p:spPr>
        <p:txBody>
          <a:bodyPr vert="horz" lIns="90205" tIns="45103" rIns="90205" bIns="4510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372812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108" y="9372812"/>
            <a:ext cx="2900256" cy="493395"/>
          </a:xfrm>
          <a:prstGeom prst="rect">
            <a:avLst/>
          </a:prstGeom>
        </p:spPr>
        <p:txBody>
          <a:bodyPr vert="horz" lIns="90205" tIns="45103" rIns="90205" bIns="45103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38188"/>
            <a:ext cx="6546850" cy="3683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87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96" y="1587"/>
            <a:ext cx="13440954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008221" y="3708756"/>
            <a:ext cx="11426508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016445" y="5365161"/>
            <a:ext cx="9410065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912" y="5292889"/>
            <a:ext cx="806577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4912" y="675612"/>
            <a:ext cx="806577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4912" y="5917739"/>
            <a:ext cx="806577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398582" y="334305"/>
            <a:ext cx="353577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6505" y="334305"/>
            <a:ext cx="10387946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353" y="2123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674" y="1771664"/>
            <a:ext cx="1076242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8712991" y="5652845"/>
            <a:ext cx="1357847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209389" y="552532"/>
            <a:ext cx="10786691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56" y="524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674" y="1771664"/>
            <a:ext cx="1076242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208347" y="552532"/>
            <a:ext cx="10787734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56" y="15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674" y="1116335"/>
            <a:ext cx="1076242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674" y="3781427"/>
            <a:ext cx="1076242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353" y="2123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9" y="552453"/>
            <a:ext cx="10786691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09388" y="1771650"/>
            <a:ext cx="5323026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37930" y="1771650"/>
            <a:ext cx="5358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0"/>
            <a:ext cx="1156141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742" y="1771657"/>
            <a:ext cx="5402397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09742" y="2397901"/>
            <a:ext cx="5402397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21558" y="1771657"/>
            <a:ext cx="5274601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21558" y="2412479"/>
            <a:ext cx="5274601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353" y="2123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3"/>
            <a:ext cx="1156141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042054" y="6474804"/>
            <a:ext cx="834199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217" y="301166"/>
            <a:ext cx="4422638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820" y="301060"/>
            <a:ext cx="7514982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217" y="1582265"/>
            <a:ext cx="4422638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922" y="540340"/>
            <a:ext cx="10796513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9922" y="1764297"/>
            <a:ext cx="10796513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72202" y="7008186"/>
            <a:ext cx="3136687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93013" y="7008186"/>
            <a:ext cx="4256934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237778" y="6660952"/>
            <a:ext cx="911063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3200" dirty="0">
                <a:latin typeface="Arial" pitchFamily="34" charset="0"/>
                <a:cs typeface="Arial" pitchFamily="34" charset="0"/>
              </a:rPr>
              <a:t>Взыскание задолженности с </a:t>
            </a:r>
            <a:r>
              <a:rPr lang="ru-RU" altLang="ru-RU" sz="3200" dirty="0" smtClean="0">
                <a:latin typeface="Arial" pitchFamily="34" charset="0"/>
                <a:cs typeface="Arial" pitchFamily="34" charset="0"/>
              </a:rPr>
              <a:t>контролирующих </a:t>
            </a:r>
            <a:r>
              <a:rPr lang="ru-RU" altLang="ru-RU" sz="3200" dirty="0">
                <a:latin typeface="Arial" pitchFamily="34" charset="0"/>
                <a:cs typeface="Arial" pitchFamily="34" charset="0"/>
              </a:rPr>
              <a:t>должника </a:t>
            </a:r>
            <a:r>
              <a:rPr lang="ru-RU" altLang="ru-RU" sz="3200" dirty="0" smtClean="0">
                <a:latin typeface="Arial" pitchFamily="34" charset="0"/>
                <a:cs typeface="Arial" pitchFamily="34" charset="0"/>
              </a:rPr>
              <a:t>лиц</a:t>
            </a:r>
            <a:r>
              <a:rPr lang="ru-RU" alt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3200" dirty="0" smtClean="0">
                <a:latin typeface="Arial" pitchFamily="34" charset="0"/>
                <a:cs typeface="Arial" pitchFamily="34" charset="0"/>
              </a:rPr>
              <a:t>с использованием механизма  привлечения к </a:t>
            </a:r>
            <a:r>
              <a:rPr lang="ru-RU" altLang="ru-RU" sz="3200" dirty="0">
                <a:latin typeface="Arial" pitchFamily="34" charset="0"/>
                <a:cs typeface="Arial" pitchFamily="34" charset="0"/>
              </a:rPr>
              <a:t>субсидиарной ответственности</a:t>
            </a:r>
            <a:br>
              <a:rPr lang="ru-RU" altLang="ru-RU" sz="3200" dirty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81115" y="5364807"/>
            <a:ext cx="9410065" cy="1932323"/>
          </a:xfrm>
        </p:spPr>
        <p:txBody>
          <a:bodyPr>
            <a:normAutofit fontScale="92500" lnSpcReduction="20000"/>
          </a:bodyPr>
          <a:lstStyle/>
          <a:p>
            <a:pPr lvl="1" algn="l"/>
            <a:endParaRPr lang="ru-RU" dirty="0" smtClean="0">
              <a:solidFill>
                <a:schemeClr val="bg1"/>
              </a:solidFill>
            </a:endParaRPr>
          </a:p>
          <a:p>
            <a:pPr lvl="1" algn="l"/>
            <a:r>
              <a:rPr lang="ru-RU" dirty="0" smtClean="0">
                <a:solidFill>
                  <a:schemeClr val="bg1"/>
                </a:solidFill>
              </a:rPr>
              <a:t>Главный государственный налоговый инспектор отдела обеспечения процедур банкротства УФНС России по Вологодской области </a:t>
            </a:r>
          </a:p>
          <a:p>
            <a:pPr lvl="1" algn="l"/>
            <a:r>
              <a:rPr lang="ru-RU" dirty="0" smtClean="0">
                <a:solidFill>
                  <a:schemeClr val="bg1"/>
                </a:solidFill>
              </a:rPr>
              <a:t>Скороходова Наталья Сергеевна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122" name="Picture 2" descr="base_32799_18753_3277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1"/>
          <a:stretch/>
        </p:blipFill>
        <p:spPr bwMode="auto">
          <a:xfrm>
            <a:off x="312763" y="108223"/>
            <a:ext cx="7056784" cy="72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base_32799_18753_3277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4" t="69853" r="204" b="-1433"/>
          <a:stretch/>
        </p:blipFill>
        <p:spPr bwMode="auto">
          <a:xfrm>
            <a:off x="7135074" y="2108444"/>
            <a:ext cx="6273109" cy="320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777259" y="3996655"/>
            <a:ext cx="235781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76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5991" y="533521"/>
            <a:ext cx="11906164" cy="983230"/>
          </a:xfrm>
        </p:spPr>
        <p:txBody>
          <a:bodyPr vert="horz" lIns="90223" tIns="45109" rIns="90223" bIns="45109" rtlCol="0" anchor="ctr">
            <a:noAutofit/>
          </a:bodyPr>
          <a:lstStyle/>
          <a:p>
            <a:pPr defTabSz="726202"/>
            <a:r>
              <a:rPr lang="ru-RU" altLang="ru-RU" sz="2400" cap="all" dirty="0" smtClean="0">
                <a:cs typeface="Times New Roman" panose="02020603050405020304" pitchFamily="18" charset="0"/>
              </a:rPr>
              <a:t>Статистические данные о заявлениях уполномоченного органа о привлечении к субсидиарной </a:t>
            </a:r>
            <a:r>
              <a:rPr lang="ru-RU" altLang="ru-RU" sz="2400" cap="all" dirty="0" smtClean="0">
                <a:cs typeface="Times New Roman" panose="02020603050405020304" pitchFamily="18" charset="0"/>
              </a:rPr>
              <a:t>ответственности</a:t>
            </a:r>
            <a:br>
              <a:rPr lang="ru-RU" altLang="ru-RU" sz="2400" cap="all" dirty="0" smtClean="0">
                <a:cs typeface="Times New Roman" panose="02020603050405020304" pitchFamily="18" charset="0"/>
              </a:rPr>
            </a:br>
            <a:r>
              <a:rPr lang="ru-RU" altLang="ru-RU" sz="2400" cap="all" dirty="0" smtClean="0">
                <a:cs typeface="Times New Roman" panose="02020603050405020304" pitchFamily="18" charset="0"/>
              </a:rPr>
              <a:t>(данные по Российской Федерации)</a:t>
            </a:r>
            <a:endParaRPr lang="ru-RU" altLang="ru-RU" sz="2400" cap="all" dirty="0"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52650" y="6127307"/>
            <a:ext cx="914400" cy="1048518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2017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6334" y="6328474"/>
            <a:ext cx="1728191" cy="646183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2018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363528" y="6148130"/>
            <a:ext cx="4725613" cy="284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9457779" y="3264128"/>
            <a:ext cx="2318877" cy="2901614"/>
          </a:xfrm>
          <a:prstGeom prst="rect">
            <a:avLst/>
          </a:prstGeom>
          <a:solidFill>
            <a:schemeClr val="tx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839" tIns="48422" rIns="96839" bIns="48422" rtlCol="0" anchor="ctr"/>
          <a:lstStyle/>
          <a:p>
            <a:pPr algn="ctr" defTabSz="1102441"/>
            <a:endParaRPr lang="ru-RU" sz="2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41555" y="4140671"/>
            <a:ext cx="1471569" cy="2021662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839" tIns="48422" rIns="96839" bIns="48422" rtlCol="0" anchor="ctr"/>
          <a:lstStyle/>
          <a:p>
            <a:pPr algn="ctr" defTabSz="1102441"/>
            <a:endParaRPr lang="ru-RU" sz="2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21738" y="3027008"/>
            <a:ext cx="1053693" cy="1758201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10,9 млрд. руб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.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57327" y="4329277"/>
            <a:ext cx="1089401" cy="1171773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5,2 </a:t>
            </a:r>
          </a:p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млрд. руб.</a:t>
            </a: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22976" y="1576199"/>
            <a:ext cx="2697649" cy="720288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Autofit/>
          </a:bodyPr>
          <a:lstStyle/>
          <a:p>
            <a:pPr defTabSz="1294254">
              <a:spcBef>
                <a:spcPct val="0"/>
              </a:spcBef>
            </a:pPr>
            <a:r>
              <a:rPr lang="ru-RU" sz="2800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удовлетворено заявлений</a:t>
            </a:r>
            <a:endParaRPr lang="ru-RU" sz="2800" dirty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1021095" y="6202345"/>
            <a:ext cx="4938804" cy="23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3582545" y="2517968"/>
            <a:ext cx="2257079" cy="3707839"/>
          </a:xfrm>
          <a:prstGeom prst="rect">
            <a:avLst/>
          </a:prstGeom>
          <a:solidFill>
            <a:schemeClr val="tx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839" tIns="48422" rIns="96839" bIns="48422" rtlCol="0" anchor="ctr"/>
          <a:lstStyle/>
          <a:p>
            <a:pPr algn="ctr" defTabSz="1102441"/>
            <a:endParaRPr lang="ru-RU" sz="2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176860" y="3924647"/>
            <a:ext cx="1863692" cy="229408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839" tIns="48422" rIns="96839" bIns="48422" rtlCol="0" anchor="ctr"/>
          <a:lstStyle/>
          <a:p>
            <a:pPr algn="ctr" defTabSz="1102441"/>
            <a:endParaRPr lang="ru-RU" sz="2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82545" y="2582483"/>
            <a:ext cx="2202826" cy="1916600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</a:t>
            </a:r>
          </a:p>
          <a:p>
            <a:pPr algn="ctr" defTabSz="1294254">
              <a:spcBef>
                <a:spcPct val="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47,9 </a:t>
            </a:r>
          </a:p>
          <a:p>
            <a:pPr algn="ctr" defTabSz="1294254">
              <a:spcBef>
                <a:spcPct val="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млрд. руб.</a:t>
            </a:r>
            <a:endParaRPr lang="ru-RU" sz="2800" b="1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91685" y="4610365"/>
            <a:ext cx="1141785" cy="1490558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 сумму </a:t>
            </a:r>
          </a:p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26,9 </a:t>
            </a:r>
          </a:p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млрд. руб.</a:t>
            </a:r>
          </a:p>
          <a:p>
            <a:pPr algn="ctr" defTabSz="1294254">
              <a:spcBef>
                <a:spcPct val="0"/>
              </a:spcBef>
            </a:pPr>
            <a:endParaRPr lang="ru-RU" sz="2800" b="1" dirty="0" smtClean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51721" y="1591566"/>
            <a:ext cx="2154135" cy="720200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Autofit/>
          </a:bodyPr>
          <a:lstStyle/>
          <a:p>
            <a:pPr defTabSz="1294254">
              <a:spcBef>
                <a:spcPct val="0"/>
              </a:spcBef>
            </a:pPr>
            <a:r>
              <a:rPr lang="ru-RU" sz="2800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подано заявлений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542847" y="6015998"/>
            <a:ext cx="914400" cy="1048518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2017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38241" y="6157194"/>
            <a:ext cx="1728191" cy="768430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algn="ctr" defTabSz="1294254">
              <a:spcBef>
                <a:spcPct val="0"/>
              </a:spcBef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2018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82620" y="5285869"/>
            <a:ext cx="1627497" cy="606383"/>
          </a:xfrm>
          <a:prstGeom prst="rect">
            <a:avLst/>
          </a:prstGeom>
        </p:spPr>
        <p:txBody>
          <a:bodyPr vert="horz" wrap="none" lIns="129455" tIns="64717" rIns="129455" bIns="64717" rtlCol="0" anchor="ctr">
            <a:normAutofit/>
          </a:bodyPr>
          <a:lstStyle/>
          <a:p>
            <a:pPr defTabSz="1294254">
              <a:spcBef>
                <a:spcPct val="0"/>
              </a:spcBef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 том числе:</a:t>
            </a:r>
          </a:p>
        </p:txBody>
      </p:sp>
      <p:sp>
        <p:nvSpPr>
          <p:cNvPr id="46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338099" y="6686240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1002876">
              <a:spcBef>
                <a:spcPct val="20000"/>
              </a:spcBef>
              <a:buFont typeface="+mj-lt"/>
              <a:defRPr sz="3528">
                <a:solidFill>
                  <a:srgbClr val="005AA9"/>
                </a:solidFill>
                <a:latin typeface="Calibri" pitchFamily="34" charset="0"/>
              </a:defRPr>
            </a:lvl1pPr>
            <a:lvl2pPr marL="817353" indent="-313290" defTabSz="1002876">
              <a:spcBef>
                <a:spcPct val="20000"/>
              </a:spcBef>
              <a:buFont typeface="Arial" pitchFamily="34" charset="0"/>
              <a:defRPr sz="2315">
                <a:solidFill>
                  <a:srgbClr val="504F53"/>
                </a:solidFill>
                <a:latin typeface="Calibri" pitchFamily="34" charset="0"/>
              </a:defRPr>
            </a:lvl2pPr>
            <a:lvl3pPr marL="1258408" indent="-250282" defTabSz="1002876">
              <a:spcBef>
                <a:spcPct val="20000"/>
              </a:spcBef>
              <a:buFont typeface="Arial" pitchFamily="34" charset="0"/>
              <a:buChar char="•"/>
              <a:defRPr sz="2315">
                <a:solidFill>
                  <a:srgbClr val="504F53"/>
                </a:solidFill>
                <a:latin typeface="Calibri" pitchFamily="34" charset="0"/>
              </a:defRPr>
            </a:lvl3pPr>
            <a:lvl4pPr marL="1762471" indent="-250282" algn="just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544">
                <a:solidFill>
                  <a:srgbClr val="504F53"/>
                </a:solidFill>
                <a:latin typeface="Calibri" pitchFamily="34" charset="0"/>
              </a:defRPr>
            </a:lvl4pPr>
            <a:lvl5pPr marL="2266534" indent="-250282" defTabSz="1002876">
              <a:lnSpc>
                <a:spcPts val="1736"/>
              </a:lnSpc>
              <a:spcBef>
                <a:spcPts val="386"/>
              </a:spcBef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5pPr>
            <a:lvl6pPr marL="2770597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6pPr>
            <a:lvl7pPr marL="3274660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7pPr>
            <a:lvl8pPr marL="3778723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8pPr>
            <a:lvl9pPr marL="4282786" indent="-250282" defTabSz="1002876" eaLnBrk="0" fontAlgn="base" hangingPunct="0">
              <a:lnSpc>
                <a:spcPts val="1736"/>
              </a:lnSpc>
              <a:spcBef>
                <a:spcPts val="386"/>
              </a:spcBef>
              <a:spcAft>
                <a:spcPct val="0"/>
              </a:spcAft>
              <a:buFont typeface="Arial" pitchFamily="34" charset="0"/>
              <a:defRPr sz="1323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lnSpc>
                <a:spcPts val="2315"/>
              </a:lnSpc>
              <a:spcBef>
                <a:spcPct val="0"/>
              </a:spcBef>
            </a:pPr>
            <a:r>
              <a:rPr lang="ru-RU" altLang="ru-RU" sz="3400" dirty="0" smtClean="0">
                <a:solidFill>
                  <a:schemeClr val="bg1"/>
                </a:solidFill>
              </a:rPr>
              <a:t>1</a:t>
            </a:r>
            <a:endParaRPr lang="ru-RU" altLang="ru-RU" sz="3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1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2050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97"/>
          <a:stretch/>
        </p:blipFill>
        <p:spPr bwMode="auto">
          <a:xfrm>
            <a:off x="2689027" y="372653"/>
            <a:ext cx="9001000" cy="280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1" t="17760" r="50090" b="69979"/>
          <a:stretch/>
        </p:blipFill>
        <p:spPr bwMode="auto">
          <a:xfrm>
            <a:off x="384772" y="3626590"/>
            <a:ext cx="4032448" cy="196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1" t="30348" r="50000" b="57390"/>
          <a:stretch/>
        </p:blipFill>
        <p:spPr bwMode="auto">
          <a:xfrm>
            <a:off x="4850747" y="3613849"/>
            <a:ext cx="4101478" cy="196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1" t="43065" r="50000" b="44966"/>
          <a:stretch/>
        </p:blipFill>
        <p:spPr bwMode="auto">
          <a:xfrm>
            <a:off x="9169748" y="3613849"/>
            <a:ext cx="3888432" cy="191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1" t="55515" r="50000" b="32077"/>
          <a:stretch/>
        </p:blipFill>
        <p:spPr bwMode="auto">
          <a:xfrm>
            <a:off x="2366989" y="5529830"/>
            <a:ext cx="392313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base_32799_18753_32769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0" t="68647" r="50139" b="19422"/>
          <a:stretch/>
        </p:blipFill>
        <p:spPr bwMode="auto">
          <a:xfrm>
            <a:off x="6931797" y="5523281"/>
            <a:ext cx="4212479" cy="1915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1320875" y="2700511"/>
            <a:ext cx="1368152" cy="91333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641355" y="3157180"/>
            <a:ext cx="360040" cy="45666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931797" y="2988543"/>
            <a:ext cx="2814014" cy="63804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561235" y="3181350"/>
            <a:ext cx="72008" cy="234193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93283" y="3181350"/>
            <a:ext cx="144016" cy="445240"/>
          </a:xfrm>
          <a:prstGeom prst="line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9" idx="1"/>
          </p:cNvCxnSpPr>
          <p:nvPr/>
        </p:nvCxnSpPr>
        <p:spPr>
          <a:xfrm>
            <a:off x="6505451" y="5529830"/>
            <a:ext cx="426346" cy="9513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05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2843" y="647915"/>
            <a:ext cx="10183954" cy="759311"/>
          </a:xfrm>
          <a:prstGeom prst="rect">
            <a:avLst/>
          </a:prstGeom>
        </p:spPr>
        <p:txBody>
          <a:bodyPr vert="horz" lIns="113416" tIns="56705" rIns="113416" bIns="56705" rtlCol="0" anchor="ctr">
            <a:noAutofit/>
          </a:bodyPr>
          <a:lstStyle>
            <a:defPPr>
              <a:defRPr lang="ru-RU"/>
            </a:defPPr>
            <a:lvl1pPr marR="0" indent="0" defTabSz="912853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4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Основные редакции Закона о банкротстве </a:t>
            </a:r>
          </a:p>
          <a:p>
            <a:r>
              <a:rPr lang="ru-RU" dirty="0" smtClean="0"/>
              <a:t>(применимые материальные нормы)</a:t>
            </a:r>
            <a:endParaRPr lang="ru-RU" sz="2000" b="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sz="3400" dirty="0" smtClean="0">
                <a:solidFill>
                  <a:prstClr val="white"/>
                </a:solidFill>
              </a:rPr>
              <a:t>5</a:t>
            </a:r>
            <a:endParaRPr lang="ru-RU" sz="3400" dirty="0">
              <a:solidFill>
                <a:prstClr val="white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682403"/>
              </p:ext>
            </p:extLst>
          </p:nvPr>
        </p:nvGraphicFramePr>
        <p:xfrm>
          <a:off x="816820" y="1743705"/>
          <a:ext cx="7704855" cy="5872216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304255"/>
                <a:gridCol w="2448272"/>
                <a:gridCol w="2952328"/>
              </a:tblGrid>
              <a:tr h="629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73-ФЗ (с 05.06.2009)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134-ФЗ (с 30.06.2013)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222-ФЗ (с 01.09.2016)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6269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u="sng" dirty="0" smtClean="0">
                          <a:effectLst/>
                        </a:rPr>
                        <a:t> </a:t>
                      </a:r>
                      <a:endParaRPr lang="ru-RU" sz="20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400" baseline="0" dirty="0" smtClean="0">
                        <a:effectLst/>
                      </a:endParaRP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Срок влияния:</a:t>
                      </a:r>
                    </a:p>
                    <a:p>
                      <a:pPr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течение менее чем два года до принятия арбитражным судом заявления о признании должника банкротом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установлен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неподачу (несвоевременную подачу)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недостаточности конкурсной массы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aseline="0" dirty="0" smtClean="0">
                        <a:effectLst/>
                      </a:endParaRP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endParaRPr lang="ru-RU" sz="1400" b="1" kern="1200" dirty="0" smtClean="0">
                        <a:solidFill>
                          <a:srgbClr val="104E7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Срок влияния:</a:t>
                      </a:r>
                    </a:p>
                    <a:p>
                      <a:pPr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течение менее чем два года до принятия арбитражным судом заявления о признании должника банкротом</a:t>
                      </a:r>
                    </a:p>
                    <a:p>
                      <a:pPr algn="l">
                        <a:spcAft>
                          <a:spcPts val="800"/>
                        </a:spcAft>
                      </a:pPr>
                      <a:endParaRPr lang="ru-RU" sz="20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800"/>
                        </a:spcAft>
                      </a:pPr>
                      <a:endParaRPr lang="ru-RU" sz="20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80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Один год, но не позднее трех</a:t>
                      </a:r>
                    </a:p>
                    <a:p>
                      <a:pPr algn="l">
                        <a:spcAft>
                          <a:spcPts val="800"/>
                        </a:spcAft>
                      </a:pPr>
                      <a:endParaRPr lang="ru-RU" sz="20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неподачу (несвоевременную подачу)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недостаточности конкурсной массы (за доведение до банкротства)</a:t>
                      </a:r>
                    </a:p>
                    <a:p>
                      <a:pPr algn="l">
                        <a:spcAft>
                          <a:spcPts val="800"/>
                        </a:spcAft>
                      </a:pP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</a:endParaRP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 </a:t>
                      </a:r>
                    </a:p>
                    <a:p>
                      <a:pPr marL="0" indent="0"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  <a:buFont typeface="Wingdings" panose="05000000000000000000" pitchFamily="2" charset="2"/>
                        <a:buNone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Срок влияния:</a:t>
                      </a:r>
                    </a:p>
                    <a:p>
                      <a:pPr>
                        <a:buClr>
                          <a:schemeClr val="tx1">
                            <a:lumMod val="50000"/>
                            <a:lumOff val="50000"/>
                          </a:schemeClr>
                        </a:buClr>
                        <a:buSzPct val="150000"/>
                      </a:pPr>
                      <a:r>
                        <a:rPr lang="ru-RU" sz="1400" b="1" kern="1200" dirty="0" smtClean="0">
                          <a:solidFill>
                            <a:srgbClr val="104E72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течение менее чем два года до принятия арбитражным судом заявления о признании должника банкротом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Один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год с возможностью восстановления судом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неподачу (несвоевременную подачу)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недостаточности конкурсной массы (за доведение до банкротства)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332601"/>
              </p:ext>
            </p:extLst>
          </p:nvPr>
        </p:nvGraphicFramePr>
        <p:xfrm>
          <a:off x="8543636" y="1708729"/>
          <a:ext cx="3914440" cy="5528286"/>
        </p:xfrm>
        <a:graphic>
          <a:graphicData uri="http://schemas.openxmlformats.org/drawingml/2006/table">
            <a:tbl>
              <a:tblPr>
                <a:tableStyleId>{8FD4443E-F989-4FC4-A0C8-D5A2AF1F390B}</a:tableStyleId>
              </a:tblPr>
              <a:tblGrid>
                <a:gridCol w="3914440"/>
              </a:tblGrid>
              <a:tr h="612185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466-ФЗ</a:t>
                      </a:r>
                      <a:r>
                        <a:rPr lang="ru-RU" sz="1700" b="1" baseline="0" dirty="0" smtClean="0"/>
                        <a:t> (с 01.07.2017)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101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700" b="1" kern="1200" dirty="0" smtClean="0">
                          <a:solidFill>
                            <a:srgbClr val="E8E8E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Срок влияния: </a:t>
                      </a:r>
                    </a:p>
                    <a:p>
                      <a:r>
                        <a:rPr lang="ru-RU" sz="1700" b="1" kern="1200" dirty="0" smtClean="0">
                          <a:solidFill>
                            <a:srgbClr val="E8E8E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 более чем за три года, </a:t>
                      </a:r>
                      <a:r>
                        <a:rPr lang="ru-RU" sz="1700" b="1" u="sng" kern="1200" dirty="0" smtClean="0">
                          <a:solidFill>
                            <a:srgbClr val="E8E8E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предшествующих </a:t>
                      </a:r>
                      <a:r>
                        <a:rPr lang="ru-RU" sz="1700" b="1" kern="1200" dirty="0" smtClean="0">
                          <a:solidFill>
                            <a:srgbClr val="E8E8E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возникновению признаков банкротства, а также после их возникновения до принятия арбитражным судом заявления о признании должника банкротом</a:t>
                      </a:r>
                    </a:p>
                    <a:p>
                      <a:endParaRPr lang="ru-RU" sz="1700" b="1" dirty="0" smtClean="0">
                        <a:solidFill>
                          <a:srgbClr val="E8E8E8"/>
                        </a:solidFill>
                      </a:endParaRPr>
                    </a:p>
                    <a:p>
                      <a:endParaRPr lang="ru-RU" sz="1700" b="1" dirty="0" smtClean="0">
                        <a:solidFill>
                          <a:srgbClr val="E8E8E8"/>
                        </a:solidFill>
                      </a:endParaRPr>
                    </a:p>
                    <a:p>
                      <a:r>
                        <a:rPr lang="ru-RU" sz="1700" b="1" dirty="0" smtClean="0">
                          <a:solidFill>
                            <a:srgbClr val="E8E8E8"/>
                          </a:solidFill>
                        </a:rPr>
                        <a:t>Три года </a:t>
                      </a:r>
                      <a:endParaRPr lang="ru-RU" sz="1700" b="1" baseline="0" dirty="0" smtClean="0">
                        <a:solidFill>
                          <a:srgbClr val="E8E8E8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700" b="1" baseline="0" dirty="0" smtClean="0">
                        <a:solidFill>
                          <a:srgbClr val="E8E8E8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700" b="1" baseline="0" dirty="0" smtClean="0">
                        <a:solidFill>
                          <a:srgbClr val="E8E8E8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700" b="1" baseline="0" dirty="0" smtClean="0">
                          <a:solidFill>
                            <a:srgbClr val="E8E8E8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неподачу (несвоевременную подачу)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700" b="1" baseline="0" dirty="0" smtClean="0">
                          <a:solidFill>
                            <a:srgbClr val="E8E8E8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невозможность полного удовлетворения требований кредиторов</a:t>
                      </a:r>
                      <a:endParaRPr lang="ru-RU" sz="17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24931" y="2340471"/>
            <a:ext cx="9629354" cy="431968"/>
          </a:xfrm>
          <a:prstGeom prst="rect">
            <a:avLst/>
          </a:prstGeom>
        </p:spPr>
        <p:txBody>
          <a:bodyPr vert="horz" lIns="113416" tIns="56705" rIns="113416" bIns="56705" rtlCol="0" anchor="ctr">
            <a:noAutofit/>
          </a:bodyPr>
          <a:lstStyle>
            <a:lvl1pPr marR="0" indent="0" defTabSz="912853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4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Контролирующие ДОЛЖНИКА </a:t>
            </a:r>
            <a:r>
              <a:rPr lang="ru-RU" dirty="0" smtClean="0"/>
              <a:t>Лица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13163" y="4194283"/>
            <a:ext cx="2542732" cy="385977"/>
          </a:xfrm>
          <a:prstGeom prst="rect">
            <a:avLst/>
          </a:prstGeom>
        </p:spPr>
        <p:txBody>
          <a:bodyPr vert="horz" lIns="113416" tIns="56705" rIns="113416" bIns="56705" rtlCol="0" anchor="ctr">
            <a:noAutofit/>
          </a:bodyPr>
          <a:lstStyle>
            <a:lvl1pPr marR="0" indent="0" defTabSz="912853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4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СРОК ДАВНОСТИ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575" y="4194283"/>
            <a:ext cx="535210" cy="5081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112" y="2435959"/>
            <a:ext cx="716524" cy="6729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34065" y="5508823"/>
            <a:ext cx="10020219" cy="281451"/>
          </a:xfrm>
          <a:prstGeom prst="rect">
            <a:avLst/>
          </a:prstGeom>
        </p:spPr>
        <p:txBody>
          <a:bodyPr vert="horz" lIns="113416" tIns="56705" rIns="113416" bIns="56705" rtlCol="0" anchor="ctr">
            <a:noAutofit/>
          </a:bodyPr>
          <a:lstStyle>
            <a:lvl1pPr marR="0" indent="0" defTabSz="912853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4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Основания привлечения к субсидиарной ответственности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58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1026" name="Picture 2" descr="base_32799_18753_32771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91" y="180231"/>
            <a:ext cx="10297145" cy="705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16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1026" name="Picture 2" descr="base_32799_18753_32768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43" y="396255"/>
            <a:ext cx="11305256" cy="691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72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1"/>
          <p:cNvSpPr txBox="1">
            <a:spLocks/>
          </p:cNvSpPr>
          <p:nvPr/>
        </p:nvSpPr>
        <p:spPr>
          <a:xfrm>
            <a:off x="1032843" y="635217"/>
            <a:ext cx="8109179" cy="900000"/>
          </a:xfrm>
          <a:prstGeom prst="rect">
            <a:avLst/>
          </a:prstGeom>
        </p:spPr>
        <p:txBody>
          <a:bodyPr vert="horz" lIns="113416" tIns="56705" rIns="113416" bIns="56705" rtlCol="0" anchor="ctr">
            <a:noAutofit/>
          </a:bodyPr>
          <a:lstStyle>
            <a:defPPr>
              <a:defRPr lang="ru-RU"/>
            </a:defPPr>
            <a:lvl1pPr defTabSz="912853">
              <a:spcBef>
                <a:spcPct val="0"/>
              </a:spcBef>
              <a:defRPr sz="2400" b="1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Правовые позиции Верховного суда в части привлечения к субсидиарной ответственности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8093" y="5257519"/>
            <a:ext cx="11633022" cy="1566542"/>
          </a:xfrm>
          <a:prstGeom prst="rect">
            <a:avLst/>
          </a:prstGeom>
        </p:spPr>
        <p:txBody>
          <a:bodyPr wrap="square" lIns="88350" tIns="44176" rIns="88350" bIns="44176">
            <a:spAutoFit/>
          </a:bodyPr>
          <a:lstStyle/>
          <a:p>
            <a:pPr defTabSz="994370">
              <a:spcBef>
                <a:spcPct val="0"/>
              </a:spcBef>
            </a:pPr>
            <a:r>
              <a:rPr lang="ru-RU" altLang="ru-RU" sz="2400" b="1" i="1" dirty="0" smtClean="0">
                <a:solidFill>
                  <a:srgbClr val="D70F20"/>
                </a:solidFill>
              </a:rPr>
              <a:t>309-ЭС18-8773 от 10.07.2018, 305-ЭС18-11260 от 13.08.2018  </a:t>
            </a:r>
            <a:r>
              <a:rPr lang="ru-RU" altLang="ru-RU" sz="2400" dirty="0" smtClean="0">
                <a:solidFill>
                  <a:srgbClr val="0066B3"/>
                </a:solidFill>
              </a:rPr>
              <a:t>– о признании презумпции вины в доведении до банкротства процессуальными особенностями рассмотрения спора, которые подлежат применению с учетом редакции, действующей на момент рассмотрения спора  </a:t>
            </a:r>
            <a:endParaRPr lang="ru-RU" altLang="ru-RU" sz="2400" dirty="0">
              <a:solidFill>
                <a:srgbClr val="0066B3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8093" y="2844527"/>
            <a:ext cx="12065068" cy="1197210"/>
          </a:xfrm>
          <a:prstGeom prst="rect">
            <a:avLst/>
          </a:prstGeom>
        </p:spPr>
        <p:txBody>
          <a:bodyPr wrap="square" lIns="88350" tIns="44176" rIns="88350" bIns="44176">
            <a:spAutoFit/>
          </a:bodyPr>
          <a:lstStyle/>
          <a:p>
            <a:pPr defTabSz="994370">
              <a:spcBef>
                <a:spcPct val="0"/>
              </a:spcBef>
            </a:pPr>
            <a:r>
              <a:rPr lang="ru-RU" altLang="ru-RU" sz="2400" b="1" i="1" dirty="0" smtClean="0">
                <a:solidFill>
                  <a:srgbClr val="D70F20"/>
                </a:solidFill>
              </a:rPr>
              <a:t>309-ЭС15-16713 от 31.03.2016, 306-ЭС17-16370 (3) </a:t>
            </a:r>
            <a:r>
              <a:rPr lang="ru-RU" altLang="ru-RU" sz="2400" b="1" i="1" dirty="0">
                <a:solidFill>
                  <a:srgbClr val="D70F20"/>
                </a:solidFill>
              </a:rPr>
              <a:t>от </a:t>
            </a:r>
            <a:r>
              <a:rPr lang="ru-RU" altLang="ru-RU" sz="2400" b="1" i="1" dirty="0" smtClean="0">
                <a:solidFill>
                  <a:srgbClr val="D70F20"/>
                </a:solidFill>
              </a:rPr>
              <a:t>29.03.2018 </a:t>
            </a:r>
            <a:r>
              <a:rPr lang="ru-RU" altLang="ru-RU" sz="2400" dirty="0">
                <a:solidFill>
                  <a:srgbClr val="0066B3"/>
                </a:solidFill>
              </a:rPr>
              <a:t>– </a:t>
            </a:r>
            <a:r>
              <a:rPr lang="ru-RU" altLang="ru-RU" sz="2400" dirty="0" smtClean="0">
                <a:solidFill>
                  <a:srgbClr val="0066B3"/>
                </a:solidFill>
              </a:rPr>
              <a:t>определение даты наступления объективного банкротства должника и момента исполнения руководителем должника обязанности по подаче заявления в арбитражный суд</a:t>
            </a:r>
            <a:endParaRPr lang="ru-RU" altLang="ru-RU" sz="2400" dirty="0">
              <a:solidFill>
                <a:srgbClr val="0066B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5077" y="1692399"/>
            <a:ext cx="12065069" cy="1566542"/>
          </a:xfrm>
          <a:prstGeom prst="rect">
            <a:avLst/>
          </a:prstGeom>
        </p:spPr>
        <p:txBody>
          <a:bodyPr wrap="square" lIns="88350" tIns="44176" rIns="88350" bIns="44176">
            <a:spAutoFit/>
          </a:bodyPr>
          <a:lstStyle/>
          <a:p>
            <a:pPr defTabSz="994370">
              <a:spcBef>
                <a:spcPct val="0"/>
              </a:spcBef>
            </a:pPr>
            <a:r>
              <a:rPr lang="ru-RU" altLang="ru-RU" sz="2400" b="1" i="1" dirty="0" smtClean="0">
                <a:solidFill>
                  <a:srgbClr val="D70F20"/>
                </a:solidFill>
              </a:rPr>
              <a:t>Постановление пленума ВС РФ от 21.12.2017 № 53 – </a:t>
            </a:r>
            <a:r>
              <a:rPr lang="ru-RU" altLang="ru-RU" sz="2400" dirty="0" smtClean="0">
                <a:solidFill>
                  <a:srgbClr val="0066B3"/>
                </a:solidFill>
              </a:rPr>
              <a:t> основной документ в части определения предмета доказывания и использования механизмов главы </a:t>
            </a:r>
            <a:r>
              <a:rPr lang="en-US" altLang="ru-RU" sz="2400" dirty="0" smtClean="0">
                <a:solidFill>
                  <a:srgbClr val="0066B3"/>
                </a:solidFill>
              </a:rPr>
              <a:t>III</a:t>
            </a:r>
            <a:r>
              <a:rPr lang="ru-RU" altLang="ru-RU" sz="2400" dirty="0" smtClean="0">
                <a:solidFill>
                  <a:srgbClr val="0066B3"/>
                </a:solidFill>
              </a:rPr>
              <a:t>.2 Закона о банкротстве</a:t>
            </a:r>
          </a:p>
          <a:p>
            <a:pPr defTabSz="994370">
              <a:spcBef>
                <a:spcPct val="0"/>
              </a:spcBef>
            </a:pPr>
            <a:endParaRPr lang="ru-RU" altLang="ru-RU" sz="2400" dirty="0">
              <a:solidFill>
                <a:srgbClr val="0066B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9815" y="4041737"/>
            <a:ext cx="12096595" cy="1197210"/>
          </a:xfrm>
          <a:prstGeom prst="rect">
            <a:avLst/>
          </a:prstGeom>
        </p:spPr>
        <p:txBody>
          <a:bodyPr wrap="square" lIns="88350" tIns="44176" rIns="88350" bIns="44176">
            <a:spAutoFit/>
          </a:bodyPr>
          <a:lstStyle/>
          <a:p>
            <a:pPr defTabSz="994370">
              <a:spcBef>
                <a:spcPct val="0"/>
              </a:spcBef>
            </a:pPr>
            <a:r>
              <a:rPr lang="ru-RU" sz="2400" b="1" i="1" dirty="0">
                <a:solidFill>
                  <a:srgbClr val="D70F20"/>
                </a:solidFill>
              </a:rPr>
              <a:t>307-ЭС16-3765 от 23.03.2017, </a:t>
            </a:r>
            <a:r>
              <a:rPr lang="ru-RU" altLang="ru-RU" sz="2400" b="1" i="1" dirty="0">
                <a:solidFill>
                  <a:srgbClr val="D70F20"/>
                </a:solidFill>
              </a:rPr>
              <a:t>Обзор от 20.12.2016 </a:t>
            </a:r>
            <a:r>
              <a:rPr lang="ru-RU" altLang="ru-RU" sz="2400" dirty="0">
                <a:solidFill>
                  <a:srgbClr val="0066B3"/>
                </a:solidFill>
              </a:rPr>
              <a:t>– </a:t>
            </a:r>
            <a:r>
              <a:rPr lang="ru-RU" sz="2400" dirty="0">
                <a:solidFill>
                  <a:srgbClr val="0066B3"/>
                </a:solidFill>
              </a:rPr>
              <a:t>выявленные в ходе налоговой проверки обязательства считаются возникшими не после вступления в законную силу решения по проверке, а в проверяемом периоде</a:t>
            </a:r>
          </a:p>
        </p:txBody>
      </p:sp>
      <p:sp>
        <p:nvSpPr>
          <p:cNvPr id="12" name="Номер слайда 1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338099" y="6567272"/>
            <a:ext cx="682614" cy="6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104110" tIns="52056" rIns="104110" bIns="52056" rtlCol="0" anchor="ctr">
            <a:normAutofit/>
          </a:bodyPr>
          <a:lstStyle/>
          <a:p>
            <a:pPr defTabSz="1002876">
              <a:lnSpc>
                <a:spcPts val="2315"/>
              </a:lnSpc>
              <a:spcBef>
                <a:spcPct val="0"/>
              </a:spcBef>
              <a:buFont typeface="+mj-lt"/>
            </a:pPr>
            <a:r>
              <a:rPr lang="ru-RU" altLang="ru-RU" dirty="0" smtClean="0">
                <a:solidFill>
                  <a:srgbClr val="FFFFFF"/>
                </a:solidFill>
              </a:rPr>
              <a:t>3</a:t>
            </a:r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17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29187" y="2700511"/>
            <a:ext cx="5346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6000" dirty="0" smtClean="0">
              <a:solidFill>
                <a:schemeClr val="bg1"/>
              </a:solidFill>
            </a:endParaRPr>
          </a:p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Спасибо</a:t>
            </a:r>
            <a:r>
              <a:rPr lang="ru-RU" sz="6000" dirty="0">
                <a:solidFill>
                  <a:schemeClr val="bg1"/>
                </a:solidFill>
              </a:rPr>
              <a:t/>
            </a:r>
            <a:br>
              <a:rPr lang="ru-RU" sz="6000" dirty="0">
                <a:solidFill>
                  <a:schemeClr val="bg1"/>
                </a:solidFill>
              </a:rPr>
            </a:br>
            <a:r>
              <a:rPr lang="ru-RU" sz="6000" dirty="0">
                <a:solidFill>
                  <a:schemeClr val="bg1"/>
                </a:solidFill>
              </a:rPr>
              <a:t>за внимание!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19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48431</TotalTime>
  <Words>419</Words>
  <Application>Microsoft Office PowerPoint</Application>
  <PresentationFormat>Произвольный</PresentationFormat>
  <Paragraphs>99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Present_FNS2012_A4</vt:lpstr>
      <vt:lpstr>Взыскание задолженности с контролирующих должника лиц с использованием механизма  привлечения к субсидиарной ответственности </vt:lpstr>
      <vt:lpstr> </vt:lpstr>
      <vt:lpstr>Статистические данные о заявлениях уполномоченного органа о привлечении к субсидиарной ответственности (данные по Российской Федерации)</vt:lpstr>
      <vt:lpstr> </vt:lpstr>
      <vt:lpstr>Презентация PowerPoint</vt:lpstr>
      <vt:lpstr> </vt:lpstr>
      <vt:lpstr>  </vt:lpstr>
      <vt:lpstr>Презентация PowerPoint</vt:lpstr>
      <vt:lpstr> 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Скороходова Наталья сергеевна</cp:lastModifiedBy>
  <cp:revision>1552</cp:revision>
  <cp:lastPrinted>2019-04-12T14:39:58Z</cp:lastPrinted>
  <dcterms:created xsi:type="dcterms:W3CDTF">2013-04-18T07:19:29Z</dcterms:created>
  <dcterms:modified xsi:type="dcterms:W3CDTF">2019-05-19T09:14:34Z</dcterms:modified>
</cp:coreProperties>
</file>